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68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3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0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16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8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8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1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2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4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76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1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0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7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4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1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49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AF267-7D22-41FC-B12E-FC5CFDA69468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714E16-EB2C-4A75-B0AB-FEA086CE5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5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poL_XVNxTE&amp;t=5250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ABDE5-72D2-4332-A7DF-961906F1B6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Marie von Ebner-Eschenbach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FF506A-6E20-48D1-B273-B5DAC2F70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Lahodný 2ALT</a:t>
            </a:r>
          </a:p>
        </p:txBody>
      </p:sp>
    </p:spTree>
    <p:extLst>
      <p:ext uri="{BB962C8B-B14F-4D97-AF65-F5344CB8AC3E}">
        <p14:creationId xmlns:p14="http://schemas.microsoft.com/office/powerpoint/2010/main" val="266519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EE714-86BD-40EC-8E20-5673B2C5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262626"/>
                </a:solidFill>
              </a:rPr>
              <a:t>Informationen</a:t>
            </a:r>
            <a:endParaRPr lang="cs-CZ" dirty="0">
              <a:solidFill>
                <a:srgbClr val="262626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C08DB1-0885-4414-ADC7-0A7E59A5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764865" cy="3640668"/>
          </a:xfrm>
        </p:spPr>
        <p:txBody>
          <a:bodyPr>
            <a:normAutofit/>
          </a:bodyPr>
          <a:lstStyle/>
          <a:p>
            <a:r>
              <a:rPr lang="de-AT" sz="2000" dirty="0">
                <a:solidFill>
                  <a:srgbClr val="262626"/>
                </a:solidFill>
              </a:rPr>
              <a:t>13. </a:t>
            </a:r>
            <a:r>
              <a:rPr lang="de-AT" sz="2000" dirty="0" err="1">
                <a:solidFill>
                  <a:srgbClr val="262626"/>
                </a:solidFill>
              </a:rPr>
              <a:t>Semptember</a:t>
            </a:r>
            <a:r>
              <a:rPr lang="de-AT" sz="2000" dirty="0">
                <a:solidFill>
                  <a:srgbClr val="262626"/>
                </a:solidFill>
              </a:rPr>
              <a:t> </a:t>
            </a:r>
            <a:r>
              <a:rPr lang="cs-CZ" sz="2000" dirty="0">
                <a:solidFill>
                  <a:srgbClr val="262626"/>
                </a:solidFill>
              </a:rPr>
              <a:t>1830 – 12.</a:t>
            </a:r>
            <a:r>
              <a:rPr lang="de-AT" sz="2000" dirty="0">
                <a:solidFill>
                  <a:srgbClr val="262626"/>
                </a:solidFill>
              </a:rPr>
              <a:t> März 1916</a:t>
            </a:r>
          </a:p>
          <a:p>
            <a:r>
              <a:rPr lang="de-AT" sz="2000" dirty="0">
                <a:solidFill>
                  <a:srgbClr val="262626"/>
                </a:solidFill>
              </a:rPr>
              <a:t>Schriftstellerin, Dramatikerin </a:t>
            </a:r>
          </a:p>
          <a:p>
            <a:r>
              <a:rPr lang="de-AT" sz="2000" dirty="0">
                <a:solidFill>
                  <a:srgbClr val="262626"/>
                </a:solidFill>
              </a:rPr>
              <a:t>Bedeutende Schriftstellerin in Ö</a:t>
            </a:r>
          </a:p>
          <a:p>
            <a:r>
              <a:rPr lang="de-AT" sz="2000" dirty="0">
                <a:solidFill>
                  <a:srgbClr val="262626"/>
                </a:solidFill>
              </a:rPr>
              <a:t>vergleichen mit </a:t>
            </a:r>
            <a:r>
              <a:rPr lang="cs-CZ" sz="2000" dirty="0">
                <a:solidFill>
                  <a:srgbClr val="262626"/>
                </a:solidFill>
              </a:rPr>
              <a:t>Božena Němcová</a:t>
            </a:r>
            <a:endParaRPr lang="de-AT" sz="2000" dirty="0">
              <a:solidFill>
                <a:srgbClr val="262626"/>
              </a:solidFill>
            </a:endParaRPr>
          </a:p>
          <a:p>
            <a:r>
              <a:rPr lang="de-AT" sz="2000" dirty="0">
                <a:solidFill>
                  <a:srgbClr val="262626"/>
                </a:solidFill>
              </a:rPr>
              <a:t>1898 - </a:t>
            </a:r>
            <a:r>
              <a:rPr lang="de-DE" sz="2000" dirty="0">
                <a:solidFill>
                  <a:srgbClr val="262626"/>
                </a:solidFill>
              </a:rPr>
              <a:t>Ehrenkreuz für Kunst und Literatur</a:t>
            </a:r>
          </a:p>
          <a:p>
            <a:r>
              <a:rPr lang="de-DE" sz="2000" dirty="0">
                <a:solidFill>
                  <a:srgbClr val="262626"/>
                </a:solidFill>
              </a:rPr>
              <a:t>1910 – 1911 - nominiert für den Literaturnobelpreis</a:t>
            </a:r>
          </a:p>
          <a:p>
            <a:r>
              <a:rPr lang="de-AT" sz="2000" dirty="0">
                <a:solidFill>
                  <a:srgbClr val="262626"/>
                </a:solidFill>
              </a:rPr>
              <a:t>Znaim</a:t>
            </a:r>
            <a:endParaRPr lang="cs-CZ" sz="2000" dirty="0">
              <a:solidFill>
                <a:srgbClr val="262626"/>
              </a:solidFill>
            </a:endParaRPr>
          </a:p>
        </p:txBody>
      </p:sp>
      <p:pic>
        <p:nvPicPr>
          <p:cNvPr id="1026" name="Picture 2" descr="Spisovatelka a hodinářka moravského původu, která milovala doutníky.  Osudové ženy: Marie von Ebner-Eschenbachová | Dvojka">
            <a:extLst>
              <a:ext uri="{FF2B5EF4-FFF2-40B4-BE49-F238E27FC236}">
                <a16:creationId xmlns:a16="http://schemas.microsoft.com/office/drawing/2014/main" id="{B8932274-6A54-4356-AC48-E753FE00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5926" y="2701180"/>
            <a:ext cx="2217927" cy="285264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1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1D0AA-E50C-4A96-AF2B-6F59DD0A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Schöpfungen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1A261-AEF4-4FCF-9A64-24075B808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 err="1"/>
              <a:t>Doctor</a:t>
            </a:r>
            <a:r>
              <a:rPr lang="de-AT" sz="2000" dirty="0"/>
              <a:t> Ritter – 1869</a:t>
            </a:r>
          </a:p>
          <a:p>
            <a:r>
              <a:rPr lang="de-AT" sz="2000" dirty="0"/>
              <a:t>Prinzessin von </a:t>
            </a:r>
            <a:r>
              <a:rPr lang="de-AT" sz="2000" dirty="0" err="1"/>
              <a:t>Banalien</a:t>
            </a:r>
            <a:r>
              <a:rPr lang="de-AT" sz="2000" dirty="0"/>
              <a:t> – 1872</a:t>
            </a:r>
          </a:p>
          <a:p>
            <a:r>
              <a:rPr lang="cs-CZ" sz="2000" b="0" dirty="0">
                <a:solidFill>
                  <a:srgbClr val="202122"/>
                </a:solidFill>
                <a:effectLst/>
              </a:rPr>
              <a:t>Božena</a:t>
            </a:r>
            <a:r>
              <a:rPr lang="de-AT" sz="2000" b="0" dirty="0">
                <a:solidFill>
                  <a:srgbClr val="202122"/>
                </a:solidFill>
                <a:effectLst/>
              </a:rPr>
              <a:t> – 1875</a:t>
            </a:r>
          </a:p>
          <a:p>
            <a:r>
              <a:rPr lang="de-AT" sz="2000" dirty="0">
                <a:solidFill>
                  <a:srgbClr val="202122"/>
                </a:solidFill>
              </a:rPr>
              <a:t>Zwei Komtessen – 1885</a:t>
            </a:r>
          </a:p>
          <a:p>
            <a:r>
              <a:rPr lang="de-AT" sz="2000" b="1" u="sng" dirty="0">
                <a:solidFill>
                  <a:srgbClr val="202122"/>
                </a:solidFill>
              </a:rPr>
              <a:t>Krambambuli – 1883</a:t>
            </a:r>
          </a:p>
          <a:p>
            <a:r>
              <a:rPr lang="de-AT" sz="2000" dirty="0" err="1">
                <a:solidFill>
                  <a:srgbClr val="202122"/>
                </a:solidFill>
              </a:rPr>
              <a:t>Glaubenloss</a:t>
            </a:r>
            <a:r>
              <a:rPr lang="de-AT" sz="2000" dirty="0">
                <a:solidFill>
                  <a:srgbClr val="202122"/>
                </a:solidFill>
              </a:rPr>
              <a:t> ? - 1893</a:t>
            </a:r>
            <a:endParaRPr lang="cs-CZ" sz="2000" dirty="0"/>
          </a:p>
        </p:txBody>
      </p:sp>
      <p:pic>
        <p:nvPicPr>
          <p:cNvPr id="2050" name="Picture 2" descr="Krambambuli, Marie von Ebner-Eschenbach, 978-3-89919-792-1 | Vitalis">
            <a:extLst>
              <a:ext uri="{FF2B5EF4-FFF2-40B4-BE49-F238E27FC236}">
                <a16:creationId xmlns:a16="http://schemas.microsoft.com/office/drawing/2014/main" id="{F698CEB3-42DA-4CE2-9816-25097E87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666228"/>
            <a:ext cx="2343199" cy="31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zena - Marie von Ebner-Eschenbach - Megaknihy.cz">
            <a:extLst>
              <a:ext uri="{FF2B5EF4-FFF2-40B4-BE49-F238E27FC236}">
                <a16:creationId xmlns:a16="http://schemas.microsoft.com/office/drawing/2014/main" id="{55C28BBF-1C88-43FD-AC0F-91EBA8CD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89" y="2666228"/>
            <a:ext cx="2181225" cy="31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1372F-69DF-4893-A168-51CF0F9C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Krambambuli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4B0F45-DB56-407A-A4B9-168FEDA6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/>
              <a:t>1883</a:t>
            </a:r>
          </a:p>
          <a:p>
            <a:r>
              <a:rPr lang="de-AT" sz="2000" dirty="0"/>
              <a:t>Erzählung</a:t>
            </a:r>
          </a:p>
          <a:p>
            <a:r>
              <a:rPr lang="de-AT" sz="2000" dirty="0"/>
              <a:t>Bekannteste</a:t>
            </a:r>
          </a:p>
          <a:p>
            <a:r>
              <a:rPr lang="de-AT" sz="2000" dirty="0"/>
              <a:t>Erster Film – 1940</a:t>
            </a:r>
          </a:p>
          <a:p>
            <a:r>
              <a:rPr lang="de-AT" sz="2000" dirty="0"/>
              <a:t>Zweiter Film - 1998</a:t>
            </a:r>
            <a:endParaRPr lang="cs-CZ" sz="2000" dirty="0"/>
          </a:p>
        </p:txBody>
      </p:sp>
      <p:pic>
        <p:nvPicPr>
          <p:cNvPr id="4" name="Picture 2" descr="Krambambuli, Marie von Ebner-Eschenbach, 978-3-89919-792-1 | Vitalis">
            <a:extLst>
              <a:ext uri="{FF2B5EF4-FFF2-40B4-BE49-F238E27FC236}">
                <a16:creationId xmlns:a16="http://schemas.microsoft.com/office/drawing/2014/main" id="{F7B7352D-E4ED-435A-96D2-57B63EE3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48" y="2666228"/>
            <a:ext cx="2343199" cy="31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0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1A21A2-7A79-44B5-8578-CEDB1947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Hauptfiguren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16C22-1B1A-4191-9457-DB3AA84A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Revierjäger Hopp</a:t>
            </a:r>
          </a:p>
          <a:p>
            <a:r>
              <a:rPr lang="de-AT" sz="2000" dirty="0">
                <a:solidFill>
                  <a:schemeClr val="tx1"/>
                </a:solidFill>
              </a:rPr>
              <a:t>Frau des Revierjäger</a:t>
            </a:r>
          </a:p>
          <a:p>
            <a:r>
              <a:rPr lang="de-AT" sz="2000" dirty="0">
                <a:solidFill>
                  <a:schemeClr val="tx1"/>
                </a:solidFill>
              </a:rPr>
              <a:t>Der Gelbe (Wilddieb)</a:t>
            </a:r>
          </a:p>
          <a:p>
            <a:r>
              <a:rPr lang="de-AT" sz="2000" dirty="0">
                <a:solidFill>
                  <a:schemeClr val="tx1"/>
                </a:solidFill>
              </a:rPr>
              <a:t>Krambambuli (Hund)</a:t>
            </a:r>
          </a:p>
          <a:p>
            <a:r>
              <a:rPr lang="de-AT" sz="2000" dirty="0">
                <a:solidFill>
                  <a:schemeClr val="tx1"/>
                </a:solidFill>
              </a:rPr>
              <a:t>Oberförster</a:t>
            </a:r>
          </a:p>
          <a:p>
            <a:endParaRPr lang="cs-CZ" sz="2000" dirty="0"/>
          </a:p>
        </p:txBody>
      </p:sp>
      <p:pic>
        <p:nvPicPr>
          <p:cNvPr id="1026" name="Picture 2" descr="Krambambuli (1998) | Galerie - Z filmu | ČSFD.cz">
            <a:extLst>
              <a:ext uri="{FF2B5EF4-FFF2-40B4-BE49-F238E27FC236}">
                <a16:creationId xmlns:a16="http://schemas.microsoft.com/office/drawing/2014/main" id="{B491461B-A2AA-474A-9711-120217D4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19" y="2635561"/>
            <a:ext cx="4710546" cy="31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3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949C5-1AEF-42DE-A667-0877CFFE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Handlung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69002E-2520-4A78-9FCC-38F2853FB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35" y="2556931"/>
            <a:ext cx="9601196" cy="3318936"/>
          </a:xfrm>
        </p:spPr>
        <p:txBody>
          <a:bodyPr>
            <a:norm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Tauscht 12 Flaschen gegen den Hund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</a:rPr>
              <a:t>2 Monate brutal trainiert 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Frau von Hopp ist böse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Ein Tag kommt zu Hopp Gräfin 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Wilderer im Wald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Oberförster verprügelt eine Gruppe von Frauen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Der Gelbe will Rache</a:t>
            </a:r>
            <a:endParaRPr lang="de-AT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Krambambuli (1998) | Galerie - Z filmu | ČSFD.cz">
            <a:extLst>
              <a:ext uri="{FF2B5EF4-FFF2-40B4-BE49-F238E27FC236}">
                <a16:creationId xmlns:a16="http://schemas.microsoft.com/office/drawing/2014/main" id="{2A40C527-3799-4F22-A297-159EED8F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2826327"/>
            <a:ext cx="4337458" cy="29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8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F03EB-5C3F-49CD-8CE1-C91BD496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Handlung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9C1F3B-3167-4CBB-A1C4-DBA86A16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Hopp trifft dem Gelben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rgbClr val="000000"/>
                </a:solidFill>
                <a:ea typeface="Calibri" panose="020F0502020204030204" pitchFamily="34" charset="0"/>
              </a:rPr>
              <a:t>Krambambuli</a:t>
            </a:r>
            <a:r>
              <a:rPr lang="de-A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ist verworren</a:t>
            </a:r>
            <a:endParaRPr lang="cs-CZ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Hopp erschießt den Gelben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Er will auch den Hund vor Zorn töten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Krambambuli läuft weg </a:t>
            </a:r>
            <a:endParaRPr lang="cs-CZ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de-AT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Hopp kommt aus dem Haus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98" name="Picture 2" descr="Krambambuli: DVD oder Blu-ray leihen - VIDEOBUSTER.de">
            <a:extLst>
              <a:ext uri="{FF2B5EF4-FFF2-40B4-BE49-F238E27FC236}">
                <a16:creationId xmlns:a16="http://schemas.microsoft.com/office/drawing/2014/main" id="{0CD0CF1A-6A9C-4FF7-8D99-318628E1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73" y="2737593"/>
            <a:ext cx="3945083" cy="26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8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A3522-5B03-45D2-8A0A-4CFA9D07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CC3D7-0116-45FA-9308-AD855D07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Ruf der Wälder - Bud Spencer / Terence Hill - Datenbank">
            <a:hlinkClick r:id="rId2"/>
            <a:extLst>
              <a:ext uri="{FF2B5EF4-FFF2-40B4-BE49-F238E27FC236}">
                <a16:creationId xmlns:a16="http://schemas.microsoft.com/office/drawing/2014/main" id="{907C8CBD-94CB-4DC3-9135-01AD6C51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4" y="2649891"/>
            <a:ext cx="20383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7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E3779-00EB-433F-9FD1-74A98EE6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556932"/>
            <a:ext cx="9601196" cy="1303867"/>
          </a:xfrm>
        </p:spPr>
        <p:txBody>
          <a:bodyPr/>
          <a:lstStyle/>
          <a:p>
            <a:r>
              <a:rPr lang="de-AT" dirty="0"/>
              <a:t>Danke für Ihre Aufmerksamkeit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462E3-632E-42C7-A18E-573F5BDDA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31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7224</TotalTime>
  <Words>163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Marie von Ebner-Eschenbach</vt:lpstr>
      <vt:lpstr>Informationen</vt:lpstr>
      <vt:lpstr>Schöpfungen</vt:lpstr>
      <vt:lpstr>Krambambuli</vt:lpstr>
      <vt:lpstr>Hauptfiguren</vt:lpstr>
      <vt:lpstr>Handlung</vt:lpstr>
      <vt:lpstr>Handlung</vt:lpstr>
      <vt:lpstr>Video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von Ebner-Eschenbach</dc:title>
  <dc:creator>Lahodny Martin</dc:creator>
  <cp:lastModifiedBy>Lahodny Martin</cp:lastModifiedBy>
  <cp:revision>2</cp:revision>
  <dcterms:created xsi:type="dcterms:W3CDTF">2022-01-06T10:36:17Z</dcterms:created>
  <dcterms:modified xsi:type="dcterms:W3CDTF">2022-01-30T16:57:57Z</dcterms:modified>
</cp:coreProperties>
</file>